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67" r:id="rId4"/>
    <p:sldId id="259" r:id="rId5"/>
    <p:sldId id="265" r:id="rId6"/>
    <p:sldId id="266" r:id="rId7"/>
    <p:sldId id="268" r:id="rId8"/>
    <p:sldId id="260" r:id="rId9"/>
    <p:sldId id="261" r:id="rId10"/>
    <p:sldId id="262" r:id="rId11"/>
    <p:sldId id="263" r:id="rId12"/>
    <p:sldId id="269" r:id="rId13"/>
    <p:sldId id="270" r:id="rId14"/>
    <p:sldId id="271" r:id="rId15"/>
    <p:sldId id="264" r:id="rId16"/>
  </p:sldIdLst>
  <p:sldSz cx="9144000" cy="5143500" type="screen16x9"/>
  <p:notesSz cx="7010400" cy="9296400"/>
  <p:embeddedFontLs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84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696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a0f0e4693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a0f0e4693_0_14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Thank you </a:t>
            </a:r>
          </a:p>
          <a:p>
            <a:endParaRPr lang="en-US" dirty="0"/>
          </a:p>
          <a:p>
            <a:r>
              <a:rPr lang="en-US" dirty="0"/>
              <a:t>Excited to be here and share our journey from March of 2020 to today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b13a0e2c9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b13a0e2c9_0_21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Hare to quantify </a:t>
            </a:r>
          </a:p>
          <a:p>
            <a:pPr marL="0" indent="0">
              <a:buNone/>
            </a:pPr>
            <a:r>
              <a:rPr lang="en-US" dirty="0"/>
              <a:t>Still folks on the streets </a:t>
            </a:r>
          </a:p>
          <a:p>
            <a:pPr marL="0" indent="0">
              <a:buNone/>
            </a:pPr>
            <a:r>
              <a:rPr lang="en-US" dirty="0"/>
              <a:t>Showed how little those outside of our system understand or pay attention to what we do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b13a0e2c9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b13a0e2c9_0_2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b13a0e2c9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b13a0e2c9_0_2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0610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b13a0e2c9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b13a0e2c9_0_2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6203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b13a0e2c9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b13a0e2c9_0_29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045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b13a0e2c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b13a0e2c9_0_16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287918" indent="-287918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b13a0e2c9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b13a0e2c9_0_16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161766" indent="0">
              <a:buNone/>
            </a:pPr>
            <a:endParaRPr lang="en-US" dirty="0"/>
          </a:p>
          <a:p>
            <a:pPr marL="161766" indent="0">
              <a:buNone/>
            </a:pPr>
            <a:r>
              <a:rPr lang="en-US" dirty="0"/>
              <a:t>In this presentation I will:</a:t>
            </a:r>
            <a:br>
              <a:rPr lang="en-US" dirty="0"/>
            </a:br>
            <a:endParaRPr lang="en-US" dirty="0"/>
          </a:p>
          <a:p>
            <a:pPr marL="161766" indent="0">
              <a:buNone/>
            </a:pPr>
            <a:r>
              <a:rPr lang="en-US" dirty="0"/>
              <a:t>Share who I am and the role of the agency I run </a:t>
            </a:r>
          </a:p>
          <a:p>
            <a:pPr marL="161766" indent="0">
              <a:buNone/>
            </a:pPr>
            <a:r>
              <a:rPr lang="en-US" dirty="0"/>
              <a:t>The timeline my community has experienced during the Pandemic </a:t>
            </a:r>
          </a:p>
          <a:p>
            <a:pPr marL="161766" indent="0">
              <a:buNone/>
            </a:pPr>
            <a:r>
              <a:rPr lang="en-US" dirty="0"/>
              <a:t>New and emerging partnerships created </a:t>
            </a:r>
          </a:p>
          <a:p>
            <a:pPr marL="161766" indent="0">
              <a:buNone/>
            </a:pPr>
            <a:r>
              <a:rPr lang="en-US" dirty="0"/>
              <a:t>Challenges we have and continue to face </a:t>
            </a:r>
          </a:p>
          <a:p>
            <a:pPr marL="161766" indent="0">
              <a:buNone/>
            </a:pPr>
            <a:r>
              <a:rPr lang="en-US" dirty="0"/>
              <a:t>How we are working towards longer term solutions </a:t>
            </a:r>
          </a:p>
          <a:p>
            <a:pPr marL="161766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b13a0e2c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b13a0e2c9_0_1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Here is me and my agency </a:t>
            </a:r>
          </a:p>
          <a:p>
            <a:r>
              <a:rPr lang="en-US" dirty="0"/>
              <a:t>I have been with the agency since 2007 and have lead it for 12 years </a:t>
            </a:r>
          </a:p>
        </p:txBody>
      </p:sp>
    </p:spTree>
    <p:extLst>
      <p:ext uri="{BB962C8B-B14F-4D97-AF65-F5344CB8AC3E}">
        <p14:creationId xmlns:p14="http://schemas.microsoft.com/office/powerpoint/2010/main" val="1443639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b13a0e2c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b13a0e2c9_0_1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There are 40 to 50 different service providing agencies in the 3 county continuum </a:t>
            </a:r>
          </a:p>
          <a:p>
            <a:r>
              <a:rPr lang="en-US" dirty="0"/>
              <a:t>Largest county is Duval which is also the City of Jacksonville</a:t>
            </a:r>
          </a:p>
          <a:p>
            <a:r>
              <a:rPr lang="en-US" dirty="0"/>
              <a:t>ESG-CV is coming from both the State of Florida and the City of Jacksonville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b13a0e2c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b13a0e2c9_0_1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These are two common refrains in our many meetings </a:t>
            </a:r>
          </a:p>
        </p:txBody>
      </p:sp>
    </p:spTree>
    <p:extLst>
      <p:ext uri="{BB962C8B-B14F-4D97-AF65-F5344CB8AC3E}">
        <p14:creationId xmlns:p14="http://schemas.microsoft.com/office/powerpoint/2010/main" val="141149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b13a0e2c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b13a0e2c9_0_1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This is where we were from the on set of the pandemic through Spring of this year </a:t>
            </a:r>
          </a:p>
          <a:p>
            <a:r>
              <a:rPr lang="en-US" dirty="0"/>
              <a:t>This is also where we were at when the call for presentations went out</a:t>
            </a:r>
          </a:p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b13a0e2c9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b13a0e2c9_0_18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And this is what happened next</a:t>
            </a:r>
          </a:p>
          <a:p>
            <a:r>
              <a:rPr lang="en-US" dirty="0"/>
              <a:t>As many communities did, we had a pause in the spring and were slammed by the Delta variant by mid July </a:t>
            </a:r>
          </a:p>
          <a:p>
            <a:r>
              <a:rPr lang="en-US" dirty="0"/>
              <a:t>The decreases we had seen on our by name list were erases </a:t>
            </a:r>
          </a:p>
          <a:p>
            <a:endParaRPr lang="en-US" dirty="0"/>
          </a:p>
          <a:p>
            <a:r>
              <a:rPr lang="en-US" dirty="0"/>
              <a:t>So what are we doing to move forward and what to we have going for us  </a:t>
            </a:r>
          </a:p>
        </p:txBody>
      </p:sp>
    </p:spTree>
    <p:extLst>
      <p:ext uri="{BB962C8B-B14F-4D97-AF65-F5344CB8AC3E}">
        <p14:creationId xmlns:p14="http://schemas.microsoft.com/office/powerpoint/2010/main" val="696855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b13a0e2c9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b13a0e2c9_0_19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Most agency leaders have been in the </a:t>
            </a:r>
            <a:r>
              <a:rPr lang="en-US" dirty="0" err="1"/>
              <a:t>CoC</a:t>
            </a:r>
            <a:r>
              <a:rPr lang="en-US" dirty="0"/>
              <a:t> and/or in their position for more than 10 years</a:t>
            </a:r>
          </a:p>
          <a:p>
            <a:r>
              <a:rPr lang="en-US" dirty="0"/>
              <a:t>There have been four of five agencies that have stepped up and taken on new larger roles </a:t>
            </a:r>
          </a:p>
          <a:p>
            <a:r>
              <a:rPr lang="en-US" dirty="0"/>
              <a:t>We have given ourselves the ability to change up what we are doing as the situation changes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b13a0e2c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b13a0e2c9_0_20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r>
              <a:rPr lang="en-US" dirty="0"/>
              <a:t>Encampment response </a:t>
            </a:r>
          </a:p>
          <a:p>
            <a:r>
              <a:rPr lang="en-US" dirty="0"/>
              <a:t>30 days only </a:t>
            </a:r>
          </a:p>
          <a:p>
            <a:r>
              <a:rPr lang="en-US" dirty="0"/>
              <a:t>VERY successful </a:t>
            </a:r>
          </a:p>
          <a:p>
            <a:r>
              <a:rPr lang="en-US" dirty="0"/>
              <a:t>A mission ran this as a 24 hour low barrier shelter </a:t>
            </a:r>
          </a:p>
          <a:p>
            <a:r>
              <a:rPr lang="en-US" dirty="0"/>
              <a:t>Same mission added a new program under ESG-CV also low barrier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74500" y="4088875"/>
            <a:ext cx="655399" cy="547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dgilman@changinghomelessness.org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3"/>
          <p:cNvCxnSpPr/>
          <p:nvPr/>
        </p:nvCxnSpPr>
        <p:spPr>
          <a:xfrm>
            <a:off x="3597100" y="2667000"/>
            <a:ext cx="1759200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13"/>
          <p:cNvSpPr txBox="1"/>
          <p:nvPr/>
        </p:nvSpPr>
        <p:spPr>
          <a:xfrm>
            <a:off x="910950" y="1097850"/>
            <a:ext cx="73221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Southern Conference on Homelessness &amp; Housing</a:t>
            </a:r>
            <a:endParaRPr sz="38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97100" y="2935950"/>
            <a:ext cx="1839600" cy="9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  <a:endParaRPr sz="2400" b="1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E7882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Google Shape;112;p19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19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our community thinks is a disaster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15" name="Google Shape;115;p19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" name="Google Shape;118;p19"/>
          <p:cNvSpPr/>
          <p:nvPr/>
        </p:nvSpPr>
        <p:spPr>
          <a:xfrm>
            <a:off x="2705750" y="1417700"/>
            <a:ext cx="319800" cy="2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Encampment Response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(but we think is working)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20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we are trying out with ESG-C2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31" name="Google Shape;131;p20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" name="Google Shape;134;p20"/>
          <p:cNvSpPr/>
          <p:nvPr/>
        </p:nvSpPr>
        <p:spPr>
          <a:xfrm>
            <a:off x="2705750" y="1417700"/>
            <a:ext cx="319800" cy="2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1849925" y="1711625"/>
            <a:ext cx="207600" cy="18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7581250" y="4002425"/>
            <a:ext cx="752100" cy="76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 rot="-1369775">
            <a:off x="5598846" y="1657434"/>
            <a:ext cx="409803" cy="3783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500" y="1006276"/>
            <a:ext cx="8520600" cy="2052600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Landlord/Housing Location Team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20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we are trying out with ESG-C2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31" name="Google Shape;131;p20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" name="Google Shape;134;p20"/>
          <p:cNvSpPr/>
          <p:nvPr/>
        </p:nvSpPr>
        <p:spPr>
          <a:xfrm>
            <a:off x="2705750" y="1417700"/>
            <a:ext cx="319800" cy="2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1849925" y="1711625"/>
            <a:ext cx="207600" cy="18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7581250" y="4002425"/>
            <a:ext cx="752100" cy="76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 rot="-1369775">
            <a:off x="5598846" y="1657434"/>
            <a:ext cx="409803" cy="3783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209" y="405825"/>
            <a:ext cx="8520600" cy="2052600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ESG-CV Navigation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ESG-CV Case Manager Team Lead</a:t>
            </a:r>
          </a:p>
        </p:txBody>
      </p:sp>
    </p:spTree>
    <p:extLst>
      <p:ext uri="{BB962C8B-B14F-4D97-AF65-F5344CB8AC3E}">
        <p14:creationId xmlns:p14="http://schemas.microsoft.com/office/powerpoint/2010/main" val="209779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20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we are trying out with ESG-C2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31" name="Google Shape;131;p20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" name="Google Shape;134;p20"/>
          <p:cNvSpPr/>
          <p:nvPr/>
        </p:nvSpPr>
        <p:spPr>
          <a:xfrm>
            <a:off x="2705750" y="1417700"/>
            <a:ext cx="319800" cy="2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1849925" y="1711625"/>
            <a:ext cx="207600" cy="18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7581250" y="4002425"/>
            <a:ext cx="752100" cy="76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 rot="-1369775">
            <a:off x="5598846" y="1657434"/>
            <a:ext cx="409803" cy="3783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500" y="1006276"/>
            <a:ext cx="8520600" cy="2052600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ESG-CV Prevention Team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4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20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we are trying out with ESG-C2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31" name="Google Shape;131;p20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" name="Google Shape;134;p20"/>
          <p:cNvSpPr/>
          <p:nvPr/>
        </p:nvSpPr>
        <p:spPr>
          <a:xfrm>
            <a:off x="2705750" y="1417700"/>
            <a:ext cx="319800" cy="25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1849925" y="1711625"/>
            <a:ext cx="207600" cy="18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7581250" y="4002425"/>
            <a:ext cx="752100" cy="76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 rot="-1369775">
            <a:off x="5598846" y="1657434"/>
            <a:ext cx="409803" cy="3783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500" y="1006276"/>
            <a:ext cx="8520600" cy="2052600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Contract Help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Training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50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910950" y="1097850"/>
            <a:ext cx="73221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Dawn Gilman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dgilman@changinghomelessness.org</a:t>
            </a:r>
            <a:endParaRPr lang="en" sz="3200" b="1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904-206-2751</a:t>
            </a:r>
            <a:endParaRPr sz="38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4" name="Google Shape;64;p14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E7882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5" name="Google Shape;65;p14"/>
          <p:cNvGrpSpPr/>
          <p:nvPr/>
        </p:nvGrpSpPr>
        <p:grpSpPr>
          <a:xfrm>
            <a:off x="571710" y="3059219"/>
            <a:ext cx="6543831" cy="1783486"/>
            <a:chOff x="1274086" y="2650471"/>
            <a:chExt cx="9830000" cy="2739610"/>
          </a:xfrm>
        </p:grpSpPr>
        <p:pic>
          <p:nvPicPr>
            <p:cNvPr id="66" name="Google Shape;66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046569" y="3130788"/>
              <a:ext cx="2719435" cy="21731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74086" y="2945092"/>
              <a:ext cx="2088392" cy="22782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4" descr="Image result for bus icon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367153" y="2650471"/>
              <a:ext cx="2736933" cy="27369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4" descr="Image result for neighborhood icon transparent"/>
            <p:cNvPicPr preferRelativeResize="0"/>
            <p:nvPr/>
          </p:nvPicPr>
          <p:blipFill rotWithShape="1">
            <a:blip r:embed="rId7">
              <a:alphaModFix/>
            </a:blip>
            <a:srcRect l="9272" t="23191" b="26955"/>
            <a:stretch/>
          </p:blipFill>
          <p:spPr>
            <a:xfrm>
              <a:off x="6371303" y="3590778"/>
              <a:ext cx="3220891" cy="17698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4" descr="Image result for people icon transparent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533695" y="2803164"/>
              <a:ext cx="2586917" cy="258691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6129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1013923" y="999790"/>
            <a:ext cx="7322100" cy="14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Creating Capacity in a Crisis  Lessons from 2020 </a:t>
            </a:r>
            <a:endParaRPr sz="38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4" name="Google Shape;64;p14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E78825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5" name="Google Shape;65;p14"/>
          <p:cNvGrpSpPr/>
          <p:nvPr/>
        </p:nvGrpSpPr>
        <p:grpSpPr>
          <a:xfrm>
            <a:off x="571710" y="3059219"/>
            <a:ext cx="6543831" cy="1783486"/>
            <a:chOff x="1274086" y="2650471"/>
            <a:chExt cx="9830000" cy="2739610"/>
          </a:xfrm>
        </p:grpSpPr>
        <p:pic>
          <p:nvPicPr>
            <p:cNvPr id="66" name="Google Shape;66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046569" y="3130788"/>
              <a:ext cx="2719435" cy="21731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274086" y="2945092"/>
              <a:ext cx="2088392" cy="22782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4" descr="Image result for bus icon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367153" y="2650471"/>
              <a:ext cx="2736933" cy="27369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4" descr="Image result for neighborhood icon transparent"/>
            <p:cNvPicPr preferRelativeResize="0"/>
            <p:nvPr/>
          </p:nvPicPr>
          <p:blipFill rotWithShape="1">
            <a:blip r:embed="rId6">
              <a:alphaModFix/>
            </a:blip>
            <a:srcRect l="9272" t="23191" b="26955"/>
            <a:stretch/>
          </p:blipFill>
          <p:spPr>
            <a:xfrm>
              <a:off x="6371303" y="3590778"/>
              <a:ext cx="3220891" cy="17698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4" descr="Image result for people icon transparent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533695" y="2803164"/>
              <a:ext cx="2586917" cy="258691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6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Meet Your Speaker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87" name="Google Shape;87;p16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0804" y="1086550"/>
            <a:ext cx="8520600" cy="2052600"/>
          </a:xfrm>
        </p:spPr>
        <p:txBody>
          <a:bodyPr/>
          <a:lstStyle/>
          <a:p>
            <a:r>
              <a:rPr lang="en-US" sz="32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Dawn Gilman, CEO</a:t>
            </a:r>
            <a:br>
              <a:rPr lang="en-US" sz="3200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Changing Homelessness</a:t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0804" y="2617443"/>
            <a:ext cx="8520600" cy="7926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Jacksonville, FL</a:t>
            </a:r>
            <a:b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6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Our Role in the Community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87" name="Google Shape;87;p16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0804" y="1086550"/>
            <a:ext cx="8520600" cy="2052600"/>
          </a:xfrm>
        </p:spPr>
        <p:txBody>
          <a:bodyPr/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Lead Agency </a:t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HMIS Admin </a:t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SSVF Grantee 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*and since COVID-19 ESG-CV Backbone &amp; Lead Agency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6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Our Role During COVID-19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87" name="Google Shape;87;p16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60804" y="1086550"/>
            <a:ext cx="8520600" cy="2052600"/>
          </a:xfrm>
        </p:spPr>
        <p:txBody>
          <a:bodyPr/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The bigger more complex problems you solve the bigger more complex problems you will be asked to solve 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 – putting the wings on as you go down the runway </a:t>
            </a:r>
          </a:p>
        </p:txBody>
      </p:sp>
    </p:spTree>
    <p:extLst>
      <p:ext uri="{BB962C8B-B14F-4D97-AF65-F5344CB8AC3E}">
        <p14:creationId xmlns:p14="http://schemas.microsoft.com/office/powerpoint/2010/main" val="26745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6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COVID-19 Time Line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87" name="Google Shape;87;p16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3078" y="1939581"/>
            <a:ext cx="8520600" cy="2052600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Emergency Shelter Protocol – March 2020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Non-congregate Shelter – April 2020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ESG-CV Funding – Sept/Oct 2020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Gold Rush Inn – Dec 21, 2020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Encampment Response/Temporary Bridge Shelter – March/April 2021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8425" y="3509185"/>
            <a:ext cx="8520600" cy="792600"/>
          </a:xfrm>
        </p:spPr>
        <p:txBody>
          <a:bodyPr/>
          <a:lstStyle/>
          <a:p>
            <a:r>
              <a:rPr lang="en-US" dirty="0"/>
              <a:t>*By Name List for Veterans Drops under 120</a:t>
            </a:r>
          </a:p>
        </p:txBody>
      </p:sp>
    </p:spTree>
    <p:extLst>
      <p:ext uri="{BB962C8B-B14F-4D97-AF65-F5344CB8AC3E}">
        <p14:creationId xmlns:p14="http://schemas.microsoft.com/office/powerpoint/2010/main" val="223483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6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85;p16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COVID-19 Time Line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87" name="Google Shape;87;p16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3078" y="1939581"/>
            <a:ext cx="8520600" cy="2052600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NE FL DELTA Variant Hot Spot – July 2021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 Activate COVID+ Protocols – August 2021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*By Name List for Veterans over 135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Salvation Army Building COVID+ Shelter– September 2021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Salvation Army Building Temporary Bridge Shelter – 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October 2021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8425" y="3509185"/>
            <a:ext cx="8520600" cy="792600"/>
          </a:xfrm>
        </p:spPr>
        <p:txBody>
          <a:bodyPr/>
          <a:lstStyle/>
          <a:p>
            <a:r>
              <a:rPr lang="en-US" dirty="0"/>
              <a:t>* All ESG-CV Partners Experiencing Staffing Issues </a:t>
            </a:r>
          </a:p>
        </p:txBody>
      </p:sp>
    </p:spTree>
    <p:extLst>
      <p:ext uri="{BB962C8B-B14F-4D97-AF65-F5344CB8AC3E}">
        <p14:creationId xmlns:p14="http://schemas.microsoft.com/office/powerpoint/2010/main" val="276091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4;p17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Google Shape;95;p17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we had going for us!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97" name="Google Shape;97;p17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 &amp; Trust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Problem Solving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Google Shape;103;p18"/>
          <p:cNvCxnSpPr/>
          <p:nvPr/>
        </p:nvCxnSpPr>
        <p:spPr>
          <a:xfrm rot="10800000" flipH="1">
            <a:off x="907675" y="849550"/>
            <a:ext cx="7322100" cy="25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Google Shape;104;p18"/>
          <p:cNvSpPr txBox="1"/>
          <p:nvPr/>
        </p:nvSpPr>
        <p:spPr>
          <a:xfrm>
            <a:off x="803950" y="345775"/>
            <a:ext cx="51090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worked? </a:t>
            </a:r>
            <a:endParaRPr sz="2000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6500700" y="345775"/>
            <a:ext cx="17292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2000" b="1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10.07.21</a:t>
            </a:r>
          </a:p>
        </p:txBody>
      </p:sp>
      <p:cxnSp>
        <p:nvCxnSpPr>
          <p:cNvPr id="106" name="Google Shape;106;p18"/>
          <p:cNvCxnSpPr/>
          <p:nvPr/>
        </p:nvCxnSpPr>
        <p:spPr>
          <a:xfrm>
            <a:off x="0" y="-17300"/>
            <a:ext cx="0" cy="5176500"/>
          </a:xfrm>
          <a:prstGeom prst="straightConnector1">
            <a:avLst/>
          </a:prstGeom>
          <a:noFill/>
          <a:ln w="114300" cap="flat" cmpd="sng">
            <a:solidFill>
              <a:srgbClr val="FFA02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Temporary Bridge Shelter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 algn="l"/>
            <a:r>
              <a:rPr lang="en-US" b="1" dirty="0">
                <a:latin typeface="Roboto"/>
                <a:ea typeface="Roboto"/>
                <a:cs typeface="Roboto"/>
                <a:sym typeface="Roboto"/>
              </a:rPr>
              <a:t>(But we thought it was going to be a disaster) </a:t>
            </a:r>
            <a:endParaRPr lang="en-US" b="1" dirty="0">
              <a:solidFill>
                <a:srgbClr val="FFA0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649</Words>
  <Application>Microsoft Office PowerPoint</Application>
  <PresentationFormat>On-screen Show (16:9)</PresentationFormat>
  <Paragraphs>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Roboto</vt:lpstr>
      <vt:lpstr>Simple Light</vt:lpstr>
      <vt:lpstr>PowerPoint Presentation</vt:lpstr>
      <vt:lpstr>PowerPoint Presentation</vt:lpstr>
      <vt:lpstr>Dawn Gilman, CEO Changing Homelessness  </vt:lpstr>
      <vt:lpstr>Lead Agency  HMIS Admin  SSVF Grantee   </vt:lpstr>
      <vt:lpstr>The bigger more complex problems you solve the bigger more complex problems you will be asked to solve   </vt:lpstr>
      <vt:lpstr>Emergency Shelter Protocol – March 2020 Non-congregate Shelter – April 2020 ESG-CV Funding – Sept/Oct 2020 Gold Rush Inn – Dec 21, 2020 Encampment Response/Temporary Bridge Shelter – March/April 2021  </vt:lpstr>
      <vt:lpstr>NE FL DELTA Variant Hot Spot – July 2021 Re Activate COVID+ Protocols – August 2021 *By Name List for Veterans over 135 Salvation Army Building COVID+ Shelter– September 2021 Salvation Army Building Temporary Bridge Shelter –  October 2021  </vt:lpstr>
      <vt:lpstr>Time &amp; Trust </vt:lpstr>
      <vt:lpstr>Temporary Bridge Shelter </vt:lpstr>
      <vt:lpstr>Encampment Response </vt:lpstr>
      <vt:lpstr>Landlord/Housing Location Team </vt:lpstr>
      <vt:lpstr>ESG-CV Navigation Team</vt:lpstr>
      <vt:lpstr>ESG-CV Prevention Team  </vt:lpstr>
      <vt:lpstr>Contract Help  Training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Gilman</dc:creator>
  <cp:lastModifiedBy>Valencia Moss</cp:lastModifiedBy>
  <cp:revision>16</cp:revision>
  <cp:lastPrinted>2020-09-24T16:12:57Z</cp:lastPrinted>
  <dcterms:modified xsi:type="dcterms:W3CDTF">2021-10-07T21:26:00Z</dcterms:modified>
</cp:coreProperties>
</file>